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3"/>
  </p:notesMasterIdLst>
  <p:sldIdLst>
    <p:sldId id="291" r:id="rId3"/>
    <p:sldId id="306" r:id="rId4"/>
    <p:sldId id="323" r:id="rId5"/>
    <p:sldId id="324" r:id="rId6"/>
    <p:sldId id="317" r:id="rId7"/>
    <p:sldId id="318" r:id="rId8"/>
    <p:sldId id="319" r:id="rId9"/>
    <p:sldId id="320" r:id="rId10"/>
    <p:sldId id="321" r:id="rId11"/>
    <p:sldId id="322" r:id="rId12"/>
  </p:sldIdLst>
  <p:sldSz cx="9144000" cy="5143500" type="screen16x9"/>
  <p:notesSz cx="6858000" cy="9144000"/>
  <p:embeddedFontLst>
    <p:embeddedFont>
      <p:font typeface="Gambetta" pitchFamily="2" charset="77"/>
      <p:regular r:id="rId14"/>
      <p:bold r:id="rId15"/>
      <p:italic r:id="rId16"/>
      <p:boldItalic r:id="rId17"/>
    </p:embeddedFont>
    <p:embeddedFont>
      <p:font typeface="Merriweather" panose="02060503050406030704" pitchFamily="18" charset="0"/>
      <p:regular r:id="rId18"/>
      <p:bold r:id="rId19"/>
      <p:italic r:id="rId20"/>
      <p:boldItalic r:id="rId21"/>
    </p:embeddedFont>
    <p:embeddedFont>
      <p:font typeface="Sora" pitchFamily="2" charset="0"/>
      <p:regular r:id="rId22"/>
      <p:bold r:id="rId23"/>
    </p:embeddedFont>
    <p:embeddedFont>
      <p:font typeface="Sora ExtraLight" pitchFamily="2" charset="0"/>
      <p:regular r:id="rId24"/>
      <p:bold r:id="rId25"/>
    </p:embeddedFont>
    <p:embeddedFont>
      <p:font typeface="Sora Light" pitchFamily="2" charset="0"/>
      <p:regular r:id="rId26"/>
      <p:bold r:id="rId27"/>
    </p:embeddedFont>
    <p:embeddedFont>
      <p:font typeface="Sora SemiBold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71833-5BC4-E1D4-AB18-F14742720E93}" name="Gurman Bhatia" initials="GB" userId="10cbb4cedc3593a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6871"/>
  </p:normalViewPr>
  <p:slideViewPr>
    <p:cSldViewPr snapToGrid="0">
      <p:cViewPr varScale="1">
        <p:scale>
          <a:sx n="111" d="100"/>
          <a:sy n="111" d="100"/>
        </p:scale>
        <p:origin x="864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5de885b43_8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5de885b43_8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15BC59E-18EF-E2C9-FE7E-71FB4504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96D2C1DD-A3F1-2830-9003-298D6B09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27C523F1-8C76-B99D-D12D-6EFD8F1BD9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14198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>
          <a:extLst>
            <a:ext uri="{FF2B5EF4-FFF2-40B4-BE49-F238E27FC236}">
              <a16:creationId xmlns:a16="http://schemas.microsoft.com/office/drawing/2014/main" id="{22799DAE-2F25-77DD-64B0-00AF8E2E7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5de885b43_8_141:notes">
            <a:extLst>
              <a:ext uri="{FF2B5EF4-FFF2-40B4-BE49-F238E27FC236}">
                <a16:creationId xmlns:a16="http://schemas.microsoft.com/office/drawing/2014/main" id="{621111DD-6CB9-BC42-B268-EE2B4531F3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5de885b43_8_141:notes">
            <a:extLst>
              <a:ext uri="{FF2B5EF4-FFF2-40B4-BE49-F238E27FC236}">
                <a16:creationId xmlns:a16="http://schemas.microsoft.com/office/drawing/2014/main" id="{AB6EBE4C-95F0-EA19-C974-2C76C64A21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N" dirty="0"/>
              <a:t>🌐 </a:t>
            </a:r>
            <a:r>
              <a:rPr lang="en-IN" i="1" dirty="0"/>
              <a:t>The Medium: The Environment of Experience</a:t>
            </a:r>
            <a:endParaRPr lang="en-IN" dirty="0"/>
          </a:p>
          <a:p>
            <a:r>
              <a:rPr lang="en-IN" b="1" dirty="0"/>
              <a:t>Body:</a:t>
            </a:r>
            <a:br>
              <a:rPr lang="en-IN" dirty="0"/>
            </a:br>
            <a:r>
              <a:rPr lang="en-IN" dirty="0"/>
              <a:t>The </a:t>
            </a:r>
            <a:r>
              <a:rPr lang="en-IN" b="1" dirty="0"/>
              <a:t>medium</a:t>
            </a:r>
            <a:r>
              <a:rPr lang="en-IN" dirty="0"/>
              <a:t> is the experiential environment in which a data story lives.</a:t>
            </a:r>
            <a:br>
              <a:rPr lang="en-IN" dirty="0"/>
            </a:br>
            <a:r>
              <a:rPr lang="en-IN" dirty="0"/>
              <a:t>It shapes pace, attention, perception, and the meaning we make.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823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6F0B85E-5ECF-1DCE-82A4-432C687C3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7B6DDCDB-7A1D-0D35-DDA7-AC1F607541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BED7EA99-CF16-7F8F-4E51-3C62FBD45A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67901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>
          <a:extLst>
            <a:ext uri="{FF2B5EF4-FFF2-40B4-BE49-F238E27FC236}">
              <a16:creationId xmlns:a16="http://schemas.microsoft.com/office/drawing/2014/main" id="{311478BE-7813-DD2E-31F3-86B4AC4B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5de885b43_8_141:notes">
            <a:extLst>
              <a:ext uri="{FF2B5EF4-FFF2-40B4-BE49-F238E27FC236}">
                <a16:creationId xmlns:a16="http://schemas.microsoft.com/office/drawing/2014/main" id="{9D3C5459-8C25-4437-B178-B63C420A78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5de885b43_8_141:notes">
            <a:extLst>
              <a:ext uri="{FF2B5EF4-FFF2-40B4-BE49-F238E27FC236}">
                <a16:creationId xmlns:a16="http://schemas.microsoft.com/office/drawing/2014/main" id="{7E0D8469-5B95-B9B9-9A39-F9B22DDA80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N" dirty="0"/>
              <a:t>🌐 </a:t>
            </a:r>
            <a:r>
              <a:rPr lang="en-IN" i="1" dirty="0"/>
              <a:t>The Medium: The Environment of Experience</a:t>
            </a:r>
            <a:endParaRPr lang="en-IN" dirty="0"/>
          </a:p>
          <a:p>
            <a:r>
              <a:rPr lang="en-IN" b="1" dirty="0"/>
              <a:t>Body:</a:t>
            </a:r>
            <a:br>
              <a:rPr lang="en-IN" dirty="0"/>
            </a:br>
            <a:r>
              <a:rPr lang="en-IN" dirty="0"/>
              <a:t>The </a:t>
            </a:r>
            <a:r>
              <a:rPr lang="en-IN" b="1" dirty="0"/>
              <a:t>medium</a:t>
            </a:r>
            <a:r>
              <a:rPr lang="en-IN" dirty="0"/>
              <a:t> is the experiential environment in which a data story lives.</a:t>
            </a:r>
            <a:br>
              <a:rPr lang="en-IN" dirty="0"/>
            </a:br>
            <a:r>
              <a:rPr lang="en-IN" dirty="0"/>
              <a:t>It shapes pace, attention, perception, and the meaning we make.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88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10B2953F-28C9-991E-8CDA-2A65F04EC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16FEE6CE-9419-972B-19A5-0F3BD9D24C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C86BBC05-F116-6485-BFFD-6A19720B1B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69617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34C70559-E986-A036-CE22-86377934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AAD74FBD-9FDB-BB4A-1DE7-B9E832E75F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6EC51062-FE56-844D-142F-65F2F16CF9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08820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35B6E5FF-6BB9-8817-E43B-644529BDD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C0485145-457A-748C-34E9-F899BE5EF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479B72F9-8B6E-1045-9785-CA34DF25DF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98282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E4CE1DA-D6D7-0AB2-E770-4F6BCAA52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8E144381-22A7-3CE9-FEB2-7A073D4DE7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A24C6AB5-0F24-AEFA-2C24-343072B929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27039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8534AD48-23BF-7FC5-24A1-66E415EF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75de885b43_8_156:notes">
            <a:extLst>
              <a:ext uri="{FF2B5EF4-FFF2-40B4-BE49-F238E27FC236}">
                <a16:creationId xmlns:a16="http://schemas.microsoft.com/office/drawing/2014/main" id="{89E1C21D-7F1C-EF35-A88D-6259C0CC2D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75de885b43_8_156:notes">
            <a:extLst>
              <a:ext uri="{FF2B5EF4-FFF2-40B4-BE49-F238E27FC236}">
                <a16:creationId xmlns:a16="http://schemas.microsoft.com/office/drawing/2014/main" id="{3EA4BE01-A4C2-21E9-12EB-90363CDA50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33333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7470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540000" y="1440000"/>
            <a:ext cx="40320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540000" y="2571750"/>
            <a:ext cx="4302000" cy="16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Light"/>
              <a:buNone/>
              <a:defRPr sz="1400"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ra ExtraLight"/>
              <a:buNone/>
              <a:defRPr sz="2800"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s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540000" y="1440000"/>
            <a:ext cx="4032000" cy="22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-Text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5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540000" y="1440000"/>
            <a:ext cx="3762000" cy="27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24600" y="1440000"/>
            <a:ext cx="3779400" cy="27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s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540000" y="1440000"/>
            <a:ext cx="8064000" cy="22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 b="0">
                <a:latin typeface="Sora Light"/>
                <a:ea typeface="Sora Light"/>
                <a:cs typeface="Sora Light"/>
                <a:sym typeface="Sora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Font typeface="Sora Light"/>
              <a:buNone/>
              <a:defRPr sz="18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471918"/>
            </a:gs>
            <a:gs pos="100000">
              <a:srgbClr val="000000"/>
            </a:gs>
          </a:gsLst>
          <a:lin ang="10800025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471918"/>
            </a:gs>
            <a:gs pos="100000">
              <a:srgbClr val="000000"/>
            </a:gs>
          </a:gsLst>
          <a:lin ang="10800025" scaled="0"/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2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40000" y="1440000"/>
            <a:ext cx="8244000" cy="31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ra ExtraLight"/>
              <a:buChar char="●"/>
              <a:defRPr sz="16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○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■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●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○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■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●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○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ra ExtraLight"/>
              <a:buChar char="■"/>
              <a:defRPr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4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13">
          <p15:clr>
            <a:srgbClr val="E46962"/>
          </p15:clr>
        </p15:guide>
        <p15:guide id="2" pos="227">
          <p15:clr>
            <a:srgbClr val="E46962"/>
          </p15:clr>
        </p15:guide>
        <p15:guide id="3" pos="340">
          <p15:clr>
            <a:srgbClr val="E46962"/>
          </p15:clr>
        </p15:guide>
        <p15:guide id="4" pos="5420">
          <p15:clr>
            <a:srgbClr val="E46962"/>
          </p15:clr>
        </p15:guide>
        <p15:guide id="5" pos="1525">
          <p15:clr>
            <a:srgbClr val="E46962"/>
          </p15:clr>
        </p15:guide>
        <p15:guide id="6" pos="2880">
          <p15:clr>
            <a:srgbClr val="E46962"/>
          </p15:clr>
        </p15:guide>
        <p15:guide id="7" pos="4224">
          <p15:clr>
            <a:srgbClr val="E46962"/>
          </p15:clr>
        </p15:guide>
        <p15:guide id="8" pos="3050">
          <p15:clr>
            <a:srgbClr val="E46962"/>
          </p15:clr>
        </p15:guide>
        <p15:guide id="9" pos="5533">
          <p15:clr>
            <a:srgbClr val="E46962"/>
          </p15:clr>
        </p15:guide>
        <p15:guide id="10" pos="5647">
          <p15:clr>
            <a:srgbClr val="E46962"/>
          </p15:clr>
        </p15:guide>
        <p15:guide id="11" orient="horz" pos="113">
          <p15:clr>
            <a:srgbClr val="E46962"/>
          </p15:clr>
        </p15:guide>
        <p15:guide id="12" orient="horz" pos="227">
          <p15:clr>
            <a:srgbClr val="E46962"/>
          </p15:clr>
        </p15:guide>
        <p15:guide id="13" orient="horz" pos="340">
          <p15:clr>
            <a:srgbClr val="E46962"/>
          </p15:clr>
        </p15:guide>
        <p15:guide id="14" orient="horz" pos="907">
          <p15:clr>
            <a:srgbClr val="E46962"/>
          </p15:clr>
        </p15:guide>
        <p15:guide id="15" orient="horz" pos="1620">
          <p15:clr>
            <a:srgbClr val="E46962"/>
          </p15:clr>
        </p15:guide>
        <p15:guide id="16" orient="horz" pos="3013">
          <p15:clr>
            <a:srgbClr val="E46962"/>
          </p15:clr>
        </p15:guide>
        <p15:guide id="17" orient="horz" pos="3127">
          <p15:clr>
            <a:srgbClr val="E46962"/>
          </p15:clr>
        </p15:guide>
        <p15:guide id="18" pos="2710">
          <p15:clr>
            <a:srgbClr val="E46962"/>
          </p15:clr>
        </p15:guide>
        <p15:guide id="19" orient="horz" pos="231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8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8"/>
          <p:cNvSpPr txBox="1">
            <a:spLocks noGrp="1"/>
          </p:cNvSpPr>
          <p:nvPr>
            <p:ph type="ctrTitle" idx="4294967295"/>
          </p:nvPr>
        </p:nvSpPr>
        <p:spPr>
          <a:xfrm>
            <a:off x="180000" y="4614150"/>
            <a:ext cx="1420500" cy="3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www.revisual.co</a:t>
            </a:r>
            <a:endParaRPr sz="1000" b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512" name="Google Shape;512;p58"/>
          <p:cNvSpPr txBox="1"/>
          <p:nvPr/>
        </p:nvSpPr>
        <p:spPr>
          <a:xfrm>
            <a:off x="1600500" y="1197045"/>
            <a:ext cx="5981100" cy="137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n-GB" sz="3000" dirty="0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rPr>
              <a:t>Exploring data storytelling for different mediums</a:t>
            </a:r>
            <a:endParaRPr lang="en-GB" sz="3000" dirty="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513" name="Google Shape;513;p58"/>
          <p:cNvSpPr/>
          <p:nvPr/>
        </p:nvSpPr>
        <p:spPr>
          <a:xfrm rot="-1579">
            <a:off x="0" y="5000788"/>
            <a:ext cx="9144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14" name="Google Shape;514;p58"/>
          <p:cNvSpPr/>
          <p:nvPr/>
        </p:nvSpPr>
        <p:spPr>
          <a:xfrm rot="1241" flipH="1">
            <a:off x="10650" y="1963"/>
            <a:ext cx="9141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0"/>
    </mc:Choice>
    <mc:Fallback xmlns="">
      <p:transition spd="slow" advTm="14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E77802ED-3E9D-884F-B2C1-83ADF39E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>
            <a:extLst>
              <a:ext uri="{FF2B5EF4-FFF2-40B4-BE49-F238E27FC236}">
                <a16:creationId xmlns:a16="http://schemas.microsoft.com/office/drawing/2014/main" id="{C59CA7FB-CA50-6E97-F5F7-E831AF35DC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3DDB802F-8096-ADF8-AA99-12A1ECA12473}"/>
              </a:ext>
            </a:extLst>
          </p:cNvPr>
          <p:cNvSpPr txBox="1"/>
          <p:nvPr/>
        </p:nvSpPr>
        <p:spPr>
          <a:xfrm>
            <a:off x="380476" y="360000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6</a:t>
            </a:r>
            <a:r>
              <a:rPr lang="en-GB" sz="1800" b="1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. Performance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1B470225-D0F5-9C7F-DAAA-E2B49F316539}"/>
              </a:ext>
            </a:extLst>
          </p:cNvPr>
          <p:cNvSpPr txBox="1"/>
          <p:nvPr/>
        </p:nvSpPr>
        <p:spPr>
          <a:xfrm>
            <a:off x="380476" y="834000"/>
            <a:ext cx="5890350" cy="218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In-the-moment · Time-bound · Irreproducible · Embodied presence · Emotional · Reciprocal</a:t>
            </a:r>
            <a:b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</a:br>
            <a:endParaRPr lang="en-US"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Workshop · Talk · Theatre · Ritual · Game · Group dialogue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" name="Google Shape;345;p40">
            <a:extLst>
              <a:ext uri="{FF2B5EF4-FFF2-40B4-BE49-F238E27FC236}">
                <a16:creationId xmlns:a16="http://schemas.microsoft.com/office/drawing/2014/main" id="{510035A1-76C7-49DC-B620-BBDE576BA6EF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2532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06"/>
    </mc:Choice>
    <mc:Fallback xmlns="">
      <p:transition spd="slow" advTm="11250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>
          <a:extLst>
            <a:ext uri="{FF2B5EF4-FFF2-40B4-BE49-F238E27FC236}">
              <a16:creationId xmlns:a16="http://schemas.microsoft.com/office/drawing/2014/main" id="{6A4B3FA9-5A86-C8BA-C678-A89AD60D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8">
            <a:extLst>
              <a:ext uri="{FF2B5EF4-FFF2-40B4-BE49-F238E27FC236}">
                <a16:creationId xmlns:a16="http://schemas.microsoft.com/office/drawing/2014/main" id="{8447CA8E-EB6F-D2B0-3F5A-9E0160CAC2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8">
            <a:extLst>
              <a:ext uri="{FF2B5EF4-FFF2-40B4-BE49-F238E27FC236}">
                <a16:creationId xmlns:a16="http://schemas.microsoft.com/office/drawing/2014/main" id="{D3F06281-BC26-B321-578B-35DF2997E17A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0000" y="4614150"/>
            <a:ext cx="1420500" cy="3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www.revisual.co</a:t>
            </a:r>
            <a:endParaRPr sz="1000" b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512" name="Google Shape;512;p58">
            <a:extLst>
              <a:ext uri="{FF2B5EF4-FFF2-40B4-BE49-F238E27FC236}">
                <a16:creationId xmlns:a16="http://schemas.microsoft.com/office/drawing/2014/main" id="{3D9C6639-703F-3AD1-31E9-6AB672C0D2CD}"/>
              </a:ext>
            </a:extLst>
          </p:cNvPr>
          <p:cNvSpPr txBox="1"/>
          <p:nvPr/>
        </p:nvSpPr>
        <p:spPr>
          <a:xfrm>
            <a:off x="796034" y="1018639"/>
            <a:ext cx="7551929" cy="175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n-GB" sz="4400" i="1" dirty="0">
                <a:solidFill>
                  <a:schemeClr val="lt1"/>
                </a:solidFill>
                <a:latin typeface="Gambetta" pitchFamily="2" charset="77"/>
                <a:ea typeface="Sora SemiBold"/>
                <a:cs typeface="Sora SemiBold"/>
                <a:sym typeface="Sora SemiBold"/>
              </a:rPr>
              <a:t>“The medium is the message”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n-GB" sz="3000" dirty="0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rPr>
              <a:t>- </a:t>
            </a:r>
            <a:r>
              <a:rPr lang="en-GB" sz="1800" dirty="0">
                <a:solidFill>
                  <a:schemeClr val="lt1"/>
                </a:solidFill>
                <a:latin typeface="Sora" pitchFamily="2" charset="0"/>
                <a:ea typeface="Sora SemiBold"/>
                <a:cs typeface="Sora" pitchFamily="2" charset="0"/>
                <a:sym typeface="Sora SemiBold"/>
              </a:rPr>
              <a:t>Marshall </a:t>
            </a:r>
            <a:r>
              <a:rPr lang="en-GB" sz="1800" dirty="0" err="1">
                <a:solidFill>
                  <a:schemeClr val="lt1"/>
                </a:solidFill>
                <a:latin typeface="Sora" pitchFamily="2" charset="0"/>
                <a:ea typeface="Sora SemiBold"/>
                <a:cs typeface="Sora" pitchFamily="2" charset="0"/>
                <a:sym typeface="Sora SemiBold"/>
              </a:rPr>
              <a:t>Mcluhan</a:t>
            </a:r>
            <a:endParaRPr lang="en-GB" sz="3000" dirty="0">
              <a:solidFill>
                <a:schemeClr val="lt1"/>
              </a:solidFill>
              <a:latin typeface="Sora" pitchFamily="2" charset="0"/>
              <a:ea typeface="Sora SemiBold"/>
              <a:cs typeface="Sora" pitchFamily="2" charset="0"/>
              <a:sym typeface="Sora SemiBold"/>
            </a:endParaRPr>
          </a:p>
        </p:txBody>
      </p:sp>
      <p:sp>
        <p:nvSpPr>
          <p:cNvPr id="513" name="Google Shape;513;p58">
            <a:extLst>
              <a:ext uri="{FF2B5EF4-FFF2-40B4-BE49-F238E27FC236}">
                <a16:creationId xmlns:a16="http://schemas.microsoft.com/office/drawing/2014/main" id="{3ABE7F98-08AF-DEEB-E1D8-5FD0098D029F}"/>
              </a:ext>
            </a:extLst>
          </p:cNvPr>
          <p:cNvSpPr/>
          <p:nvPr/>
        </p:nvSpPr>
        <p:spPr>
          <a:xfrm rot="-1579">
            <a:off x="0" y="5000788"/>
            <a:ext cx="9144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14" name="Google Shape;514;p58">
            <a:extLst>
              <a:ext uri="{FF2B5EF4-FFF2-40B4-BE49-F238E27FC236}">
                <a16:creationId xmlns:a16="http://schemas.microsoft.com/office/drawing/2014/main" id="{7610BEF0-60F7-C7B7-0973-C4D9A3924C45}"/>
              </a:ext>
            </a:extLst>
          </p:cNvPr>
          <p:cNvSpPr/>
          <p:nvPr/>
        </p:nvSpPr>
        <p:spPr>
          <a:xfrm rot="1241" flipH="1">
            <a:off x="10650" y="1963"/>
            <a:ext cx="9141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5384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6"/>
    </mc:Choice>
    <mc:Fallback xmlns="">
      <p:transition spd="slow" advTm="8826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7DD76839-F75D-D059-999A-4E6863496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>
            <a:extLst>
              <a:ext uri="{FF2B5EF4-FFF2-40B4-BE49-F238E27FC236}">
                <a16:creationId xmlns:a16="http://schemas.microsoft.com/office/drawing/2014/main" id="{8826693F-0645-E3E7-0539-3DA81653B1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45;p40">
            <a:extLst>
              <a:ext uri="{FF2B5EF4-FFF2-40B4-BE49-F238E27FC236}">
                <a16:creationId xmlns:a16="http://schemas.microsoft.com/office/drawing/2014/main" id="{72BE94F4-12FF-07FF-2CF6-4529DA88FFF0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66476-CFC4-1636-C1FA-1AD30E60BEA0}"/>
              </a:ext>
            </a:extLst>
          </p:cNvPr>
          <p:cNvSpPr txBox="1"/>
          <p:nvPr/>
        </p:nvSpPr>
        <p:spPr>
          <a:xfrm>
            <a:off x="499929" y="407075"/>
            <a:ext cx="5465036" cy="2646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buNone/>
            </a:pPr>
            <a:r>
              <a:rPr lang="en-IN" sz="1400" b="1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Different mediums to think about data storytelling</a:t>
            </a:r>
            <a:br>
              <a:rPr lang="en-IN" b="0" dirty="0">
                <a:effectLst/>
                <a:latin typeface="Sora" pitchFamily="2" charset="0"/>
                <a:cs typeface="Sora" pitchFamily="2" charset="0"/>
              </a:rPr>
            </a:br>
            <a:endParaRPr lang="en-IN" sz="1400" b="0" i="0" u="none" strike="noStrike" dirty="0">
              <a:solidFill>
                <a:srgbClr val="1B1B1B"/>
              </a:solidFill>
              <a:effectLst/>
              <a:latin typeface="Sora" pitchFamily="2" charset="0"/>
              <a:cs typeface="Sora" pitchFamily="2" charset="0"/>
            </a:endParaRP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Print</a:t>
            </a: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Screen</a:t>
            </a: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Broadcast</a:t>
            </a: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Spatial</a:t>
            </a: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Material</a:t>
            </a:r>
          </a:p>
          <a:p>
            <a:pPr marL="342900" indent="-342900" rtl="0" fontAlgn="base">
              <a:lnSpc>
                <a:spcPct val="150000"/>
              </a:lnSpc>
              <a:buFont typeface="+mj-lt"/>
              <a:buAutoNum type="arabicParenR"/>
            </a:pPr>
            <a:r>
              <a:rPr lang="en-IN" sz="1400" b="0" i="0" u="none" strike="noStrike" dirty="0">
                <a:solidFill>
                  <a:srgbClr val="1B1B1B"/>
                </a:solidFill>
                <a:effectLst/>
                <a:latin typeface="Sora" pitchFamily="2" charset="0"/>
                <a:cs typeface="Sora" pitchFamily="2" charset="0"/>
              </a:rPr>
              <a:t>Performance</a:t>
            </a:r>
          </a:p>
        </p:txBody>
      </p:sp>
      <p:pic>
        <p:nvPicPr>
          <p:cNvPr id="1026" name="Picture 2" descr="Reports &amp; Publication Design">
            <a:extLst>
              <a:ext uri="{FF2B5EF4-FFF2-40B4-BE49-F238E27FC236}">
                <a16:creationId xmlns:a16="http://schemas.microsoft.com/office/drawing/2014/main" id="{DDCF986A-6D8C-DE92-9143-818AFEB8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3307513"/>
            <a:ext cx="2191586" cy="21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stomised Dashboards">
            <a:extLst>
              <a:ext uri="{FF2B5EF4-FFF2-40B4-BE49-F238E27FC236}">
                <a16:creationId xmlns:a16="http://schemas.microsoft.com/office/drawing/2014/main" id="{5CF06565-1140-9E34-F135-125A9D32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65" y="1962150"/>
            <a:ext cx="36322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ps">
            <a:extLst>
              <a:ext uri="{FF2B5EF4-FFF2-40B4-BE49-F238E27FC236}">
                <a16:creationId xmlns:a16="http://schemas.microsoft.com/office/drawing/2014/main" id="{24162182-1238-F3E4-1CC7-7D223BDB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9" y="3415760"/>
            <a:ext cx="2083339" cy="20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8"/>
    </mc:Choice>
    <mc:Fallback xmlns="">
      <p:transition spd="slow" advTm="307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>
          <a:extLst>
            <a:ext uri="{FF2B5EF4-FFF2-40B4-BE49-F238E27FC236}">
              <a16:creationId xmlns:a16="http://schemas.microsoft.com/office/drawing/2014/main" id="{7050FF7D-71E9-9626-4DC1-19951A0BA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8">
            <a:extLst>
              <a:ext uri="{FF2B5EF4-FFF2-40B4-BE49-F238E27FC236}">
                <a16:creationId xmlns:a16="http://schemas.microsoft.com/office/drawing/2014/main" id="{A2FB7EDB-EC6E-51D8-6241-6E7DCB93D1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8">
            <a:extLst>
              <a:ext uri="{FF2B5EF4-FFF2-40B4-BE49-F238E27FC236}">
                <a16:creationId xmlns:a16="http://schemas.microsoft.com/office/drawing/2014/main" id="{536FF204-E6EC-7169-6C8C-4A7942A2B097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0000" y="4614150"/>
            <a:ext cx="1420500" cy="3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www.revisual.co</a:t>
            </a:r>
            <a:endParaRPr sz="1000" b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512" name="Google Shape;512;p58">
            <a:extLst>
              <a:ext uri="{FF2B5EF4-FFF2-40B4-BE49-F238E27FC236}">
                <a16:creationId xmlns:a16="http://schemas.microsoft.com/office/drawing/2014/main" id="{0CB09E6D-73A1-1441-1571-D17EE8DFFD47}"/>
              </a:ext>
            </a:extLst>
          </p:cNvPr>
          <p:cNvSpPr txBox="1"/>
          <p:nvPr/>
        </p:nvSpPr>
        <p:spPr>
          <a:xfrm>
            <a:off x="796035" y="1696397"/>
            <a:ext cx="7551929" cy="109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n-GB" sz="4400" i="1" dirty="0">
                <a:solidFill>
                  <a:schemeClr val="lt1"/>
                </a:solidFill>
                <a:latin typeface="Gambetta" pitchFamily="2" charset="77"/>
                <a:ea typeface="Sora SemiBold"/>
                <a:cs typeface="Sora SemiBold"/>
                <a:sym typeface="Sora SemiBold"/>
              </a:rPr>
              <a:t>Medium ≠ Form</a:t>
            </a:r>
            <a:endParaRPr lang="en-GB" sz="3000" dirty="0">
              <a:solidFill>
                <a:schemeClr val="lt1"/>
              </a:solidFill>
              <a:latin typeface="Gambetta" pitchFamily="2" charset="77"/>
              <a:ea typeface="Sora SemiBold"/>
              <a:cs typeface="Sora" pitchFamily="2" charset="0"/>
              <a:sym typeface="Sora SemiBold"/>
            </a:endParaRPr>
          </a:p>
        </p:txBody>
      </p:sp>
      <p:sp>
        <p:nvSpPr>
          <p:cNvPr id="513" name="Google Shape;513;p58">
            <a:extLst>
              <a:ext uri="{FF2B5EF4-FFF2-40B4-BE49-F238E27FC236}">
                <a16:creationId xmlns:a16="http://schemas.microsoft.com/office/drawing/2014/main" id="{AA1B8602-0D16-064C-F619-9F402450F50C}"/>
              </a:ext>
            </a:extLst>
          </p:cNvPr>
          <p:cNvSpPr/>
          <p:nvPr/>
        </p:nvSpPr>
        <p:spPr>
          <a:xfrm rot="-1579">
            <a:off x="0" y="5000788"/>
            <a:ext cx="9144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14" name="Google Shape;514;p58">
            <a:extLst>
              <a:ext uri="{FF2B5EF4-FFF2-40B4-BE49-F238E27FC236}">
                <a16:creationId xmlns:a16="http://schemas.microsoft.com/office/drawing/2014/main" id="{81B1D83A-E070-BDD2-7678-D3F955E7C30E}"/>
              </a:ext>
            </a:extLst>
          </p:cNvPr>
          <p:cNvSpPr/>
          <p:nvPr/>
        </p:nvSpPr>
        <p:spPr>
          <a:xfrm rot="1241" flipH="1">
            <a:off x="10650" y="1963"/>
            <a:ext cx="9141001" cy="160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3145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0"/>
    </mc:Choice>
    <mc:Fallback xmlns="">
      <p:transition spd="slow" advTm="307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988D0E3C-EF06-4E10-5EF4-DD7BFD84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A38C7C23-EF14-EB00-320F-A1DEEB4207CF}"/>
              </a:ext>
            </a:extLst>
          </p:cNvPr>
          <p:cNvSpPr txBox="1"/>
          <p:nvPr/>
        </p:nvSpPr>
        <p:spPr>
          <a:xfrm>
            <a:off x="380476" y="407075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1. Print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1BE8C54D-878D-E3C6-8CE9-B3DD7A0844FF}"/>
              </a:ext>
            </a:extLst>
          </p:cNvPr>
          <p:cNvSpPr txBox="1"/>
          <p:nvPr/>
        </p:nvSpPr>
        <p:spPr>
          <a:xfrm>
            <a:off x="380476" y="881075"/>
            <a:ext cx="5784567" cy="218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Sequential · Private · Low-tempo · Reflective · Re-readable · Archival · Fixed</a:t>
            </a:r>
            <a:endParaRPr lang="en-US"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Book · Report · Magazine · Newspaper · Pamphlet · Zine · Printed poster · Printed map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5" name="Picture 4" descr="An open book with text and numbers&#10;&#10;AI-generated content may be incorrect.">
            <a:extLst>
              <a:ext uri="{FF2B5EF4-FFF2-40B4-BE49-F238E27FC236}">
                <a16:creationId xmlns:a16="http://schemas.microsoft.com/office/drawing/2014/main" id="{8022DDBA-EE76-4AC7-28EC-8F129B9B1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1645" y="2740664"/>
            <a:ext cx="4876800" cy="33903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6E88BC-D61B-B1D2-BBB1-FCAFF6EF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9" y="959846"/>
            <a:ext cx="234315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45;p40">
            <a:extLst>
              <a:ext uri="{FF2B5EF4-FFF2-40B4-BE49-F238E27FC236}">
                <a16:creationId xmlns:a16="http://schemas.microsoft.com/office/drawing/2014/main" id="{CCAF8C19-9E5F-0102-F953-E982069F225F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1C7A2-E483-44C4-4808-578B55002A99}"/>
              </a:ext>
            </a:extLst>
          </p:cNvPr>
          <p:cNvSpPr txBox="1"/>
          <p:nvPr/>
        </p:nvSpPr>
        <p:spPr>
          <a:xfrm>
            <a:off x="3977191" y="3065232"/>
            <a:ext cx="2343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 err="1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Revisual</a:t>
            </a: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 Labs for ICRIER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EA897-0543-D29D-84D0-CA6F74CB9D89}"/>
              </a:ext>
            </a:extLst>
          </p:cNvPr>
          <p:cNvSpPr txBox="1"/>
          <p:nvPr/>
        </p:nvSpPr>
        <p:spPr>
          <a:xfrm>
            <a:off x="6472741" y="560157"/>
            <a:ext cx="2343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100K deaths cover / NYTimes</a:t>
            </a:r>
          </a:p>
        </p:txBody>
      </p:sp>
    </p:spTree>
    <p:extLst>
      <p:ext uri="{BB962C8B-B14F-4D97-AF65-F5344CB8AC3E}">
        <p14:creationId xmlns:p14="http://schemas.microsoft.com/office/powerpoint/2010/main" val="27756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38"/>
    </mc:Choice>
    <mc:Fallback xmlns="">
      <p:transition spd="slow" advTm="9203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AB48A85F-88DE-7114-BAF7-08F09F24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Reel Part 2 (1)">
            <a:hlinkClick r:id="" action="ppaction://media"/>
            <a:extLst>
              <a:ext uri="{FF2B5EF4-FFF2-40B4-BE49-F238E27FC236}">
                <a16:creationId xmlns:a16="http://schemas.microsoft.com/office/drawing/2014/main" id="{BD2050BA-45B3-B504-FACF-5D93672EC6E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4980" y="475019"/>
            <a:ext cx="2325792" cy="4134742"/>
          </a:xfrm>
          <a:prstGeom prst="rect">
            <a:avLst/>
          </a:prstGeom>
        </p:spPr>
      </p:pic>
      <p:pic>
        <p:nvPicPr>
          <p:cNvPr id="8" name="Google Shape;605;p57" title="phone 1.png">
            <a:extLst>
              <a:ext uri="{FF2B5EF4-FFF2-40B4-BE49-F238E27FC236}">
                <a16:creationId xmlns:a16="http://schemas.microsoft.com/office/drawing/2014/main" id="{628D25CB-4227-6619-4B06-5B04E4F4105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b="3493"/>
          <a:stretch/>
        </p:blipFill>
        <p:spPr>
          <a:xfrm>
            <a:off x="4702087" y="125667"/>
            <a:ext cx="5291578" cy="489216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A1AA6BCD-2859-471D-E7AB-3BD599CD9B58}"/>
              </a:ext>
            </a:extLst>
          </p:cNvPr>
          <p:cNvSpPr txBox="1"/>
          <p:nvPr/>
        </p:nvSpPr>
        <p:spPr>
          <a:xfrm>
            <a:off x="380476" y="360000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2. Screen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6A0A8A20-A602-1F68-6DDB-05790D63A39E}"/>
              </a:ext>
            </a:extLst>
          </p:cNvPr>
          <p:cNvSpPr txBox="1"/>
          <p:nvPr/>
        </p:nvSpPr>
        <p:spPr>
          <a:xfrm>
            <a:off x="380476" y="834000"/>
            <a:ext cx="5032395" cy="230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Interactive · Navigational · Updateable · On-demand · User-paced</a:t>
            </a:r>
            <a:b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</a:br>
            <a:b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</a:b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Website · Dashboard · App · Blog · Reel · Carousel · Long-form video · E-reader · Smartwatch · Kiosk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9" name="Google Shape;345;p40">
            <a:extLst>
              <a:ext uri="{FF2B5EF4-FFF2-40B4-BE49-F238E27FC236}">
                <a16:creationId xmlns:a16="http://schemas.microsoft.com/office/drawing/2014/main" id="{5951988D-20D5-4D82-D0C0-4D227222694B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EBC4A-F2B3-6605-6E4B-6F6739A83058}"/>
              </a:ext>
            </a:extLst>
          </p:cNvPr>
          <p:cNvSpPr txBox="1"/>
          <p:nvPr/>
        </p:nvSpPr>
        <p:spPr>
          <a:xfrm>
            <a:off x="4324350" y="4178535"/>
            <a:ext cx="1799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 err="1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Revisual</a:t>
            </a: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 Labs for Godrej Design 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7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35"/>
    </mc:Choice>
    <mc:Fallback xmlns="">
      <p:transition spd="slow" advTm="7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19" objId="7"/>
        <p14:stopEvt time="7793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6B276E9B-C63E-0317-20E4-1494C70B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>
            <a:extLst>
              <a:ext uri="{FF2B5EF4-FFF2-40B4-BE49-F238E27FC236}">
                <a16:creationId xmlns:a16="http://schemas.microsoft.com/office/drawing/2014/main" id="{50302D8D-14CA-CBC4-94DC-977F0B0A37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2BFA6B68-33A8-F8E7-070E-A8E10B00A478}"/>
              </a:ext>
            </a:extLst>
          </p:cNvPr>
          <p:cNvSpPr txBox="1"/>
          <p:nvPr/>
        </p:nvSpPr>
        <p:spPr>
          <a:xfrm>
            <a:off x="380476" y="360000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3. Broadcast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E593B0DA-F359-E7F6-CF8C-CBA8A14B2E2D}"/>
              </a:ext>
            </a:extLst>
          </p:cNvPr>
          <p:cNvSpPr txBox="1"/>
          <p:nvPr/>
        </p:nvSpPr>
        <p:spPr>
          <a:xfrm>
            <a:off x="380476" y="834000"/>
            <a:ext cx="3589293" cy="267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One-to-many · Time-bound · Passive reception · Collective pacing</a:t>
            </a:r>
            <a:b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</a:br>
            <a:endParaRPr lang="en-US"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TV news · Radio · One-way livestream · News package · Documentary · Cinema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3" name="weight-transfer">
            <a:hlinkClick r:id="" action="ppaction://media"/>
            <a:extLst>
              <a:ext uri="{FF2B5EF4-FFF2-40B4-BE49-F238E27FC236}">
                <a16:creationId xmlns:a16="http://schemas.microsoft.com/office/drawing/2014/main" id="{7003EEA6-1DEE-6D3F-1B5E-E3D7050E29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366" y="1014000"/>
            <a:ext cx="4863633" cy="4129500"/>
          </a:xfrm>
          <a:prstGeom prst="rect">
            <a:avLst/>
          </a:prstGeom>
        </p:spPr>
      </p:pic>
      <p:sp>
        <p:nvSpPr>
          <p:cNvPr id="4" name="Google Shape;345;p40">
            <a:extLst>
              <a:ext uri="{FF2B5EF4-FFF2-40B4-BE49-F238E27FC236}">
                <a16:creationId xmlns:a16="http://schemas.microsoft.com/office/drawing/2014/main" id="{611346E8-7F8A-48E4-21D1-01F5F01C0EDB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E671A-1DA7-9725-FEF6-F1CEDB11EE69}"/>
              </a:ext>
            </a:extLst>
          </p:cNvPr>
          <p:cNvSpPr txBox="1"/>
          <p:nvPr/>
        </p:nvSpPr>
        <p:spPr>
          <a:xfrm>
            <a:off x="5803626" y="4828543"/>
            <a:ext cx="33761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Fox Sports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5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2"/>
    </mc:Choice>
    <mc:Fallback xmlns="">
      <p:transition spd="slow" advTm="5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38" objId="3"/>
        <p14:stopEvt time="5415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F116B41D-C94B-7A46-CCFC-2813BCCF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>
            <a:extLst>
              <a:ext uri="{FF2B5EF4-FFF2-40B4-BE49-F238E27FC236}">
                <a16:creationId xmlns:a16="http://schemas.microsoft.com/office/drawing/2014/main" id="{BCBDF4C3-AA4B-78A9-B5E4-C591911E2E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8729B452-0E99-8DCB-D819-E99789DF413E}"/>
              </a:ext>
            </a:extLst>
          </p:cNvPr>
          <p:cNvSpPr txBox="1"/>
          <p:nvPr/>
        </p:nvSpPr>
        <p:spPr>
          <a:xfrm>
            <a:off x="316976" y="360000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4. Spatial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A9F3B6AE-9132-84BE-ACFC-C1F934BD3632}"/>
              </a:ext>
            </a:extLst>
          </p:cNvPr>
          <p:cNvSpPr txBox="1"/>
          <p:nvPr/>
        </p:nvSpPr>
        <p:spPr>
          <a:xfrm>
            <a:off x="316975" y="834000"/>
            <a:ext cx="4837877" cy="2431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Co-located · Ambient · Navigational · Atmospheric · Spatial memory</a:t>
            </a:r>
            <a:b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</a:br>
            <a:endParaRPr lang="en-US"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Museum wall · Gallery installation · Popup exhibit · Public data wall · Wayfinding · Public signage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2" name="Google Shape;277;p36" title="Untitled design.png">
            <a:extLst>
              <a:ext uri="{FF2B5EF4-FFF2-40B4-BE49-F238E27FC236}">
                <a16:creationId xmlns:a16="http://schemas.microsoft.com/office/drawing/2014/main" id="{51AC3541-BB04-5515-38BA-3DD68E7DF6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197" t="8758" r="-1310" b="4435"/>
          <a:stretch>
            <a:fillRect/>
          </a:stretch>
        </p:blipFill>
        <p:spPr>
          <a:xfrm>
            <a:off x="5163090" y="2191621"/>
            <a:ext cx="3980910" cy="28537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5;p40">
            <a:extLst>
              <a:ext uri="{FF2B5EF4-FFF2-40B4-BE49-F238E27FC236}">
                <a16:creationId xmlns:a16="http://schemas.microsoft.com/office/drawing/2014/main" id="{48145E09-1DE6-FC1B-7E13-E344874C948F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E6E7E-35D7-B40F-4881-54EFA08E7A3D}"/>
              </a:ext>
            </a:extLst>
          </p:cNvPr>
          <p:cNvSpPr txBox="1"/>
          <p:nvPr/>
        </p:nvSpPr>
        <p:spPr>
          <a:xfrm>
            <a:off x="3142976" y="4568056"/>
            <a:ext cx="20118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 err="1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Revisual</a:t>
            </a: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 Labs for Google News Summit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4F59A3-C69D-71AA-2CF4-55C97A4F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229471"/>
            <a:ext cx="29432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19591-CB22-27B3-08F6-F43D2E5EBBA5}"/>
              </a:ext>
            </a:extLst>
          </p:cNvPr>
          <p:cNvSpPr txBox="1"/>
          <p:nvPr/>
        </p:nvSpPr>
        <p:spPr>
          <a:xfrm>
            <a:off x="3019427" y="224656"/>
            <a:ext cx="3002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dirty="0">
                <a:solidFill>
                  <a:srgbClr val="171717"/>
                </a:solidFill>
                <a:latin typeface="Sora" pitchFamily="2" charset="0"/>
                <a:cs typeface="Sora" pitchFamily="2" charset="0"/>
              </a:rPr>
              <a:t>State of the World as Population Pyramids by Mathieu </a:t>
            </a:r>
            <a:r>
              <a:rPr lang="en-IN" sz="1100" dirty="0" err="1">
                <a:solidFill>
                  <a:srgbClr val="171717"/>
                </a:solidFill>
                <a:latin typeface="Sora" pitchFamily="2" charset="0"/>
                <a:cs typeface="Sora" pitchFamily="2" charset="0"/>
              </a:rPr>
              <a:t>Lehanneur</a:t>
            </a:r>
            <a:endParaRPr lang="en-IN" sz="1100" i="0" dirty="0">
              <a:solidFill>
                <a:srgbClr val="171717"/>
              </a:solidFill>
              <a:effectLst/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>
          <a:extLst>
            <a:ext uri="{FF2B5EF4-FFF2-40B4-BE49-F238E27FC236}">
              <a16:creationId xmlns:a16="http://schemas.microsoft.com/office/drawing/2014/main" id="{C962CBAC-0271-9C86-D2D4-3AFA7140D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>
            <a:extLst>
              <a:ext uri="{FF2B5EF4-FFF2-40B4-BE49-F238E27FC236}">
                <a16:creationId xmlns:a16="http://schemas.microsoft.com/office/drawing/2014/main" id="{DCBE7629-F235-5758-A016-2C6C80DCCE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8389213" y="274150"/>
            <a:ext cx="429576" cy="2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>
            <a:extLst>
              <a:ext uri="{FF2B5EF4-FFF2-40B4-BE49-F238E27FC236}">
                <a16:creationId xmlns:a16="http://schemas.microsoft.com/office/drawing/2014/main" id="{4BC49E3A-F045-CF99-3FCA-C284708F00B9}"/>
              </a:ext>
            </a:extLst>
          </p:cNvPr>
          <p:cNvSpPr txBox="1"/>
          <p:nvPr/>
        </p:nvSpPr>
        <p:spPr>
          <a:xfrm>
            <a:off x="313801" y="360000"/>
            <a:ext cx="806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Sora SemiBold" pitchFamily="2" charset="0"/>
                <a:ea typeface="Sora ExtraLight"/>
                <a:cs typeface="Sora SemiBold" pitchFamily="2" charset="0"/>
                <a:sym typeface="Sora ExtraLight"/>
              </a:rPr>
              <a:t>5. Material</a:t>
            </a:r>
            <a:endParaRPr sz="1800" b="1" dirty="0">
              <a:solidFill>
                <a:schemeClr val="tx1"/>
              </a:solidFill>
              <a:latin typeface="Sora SemiBold" pitchFamily="2" charset="0"/>
              <a:ea typeface="Sora ExtraLight"/>
              <a:cs typeface="Sora SemiBold" pitchFamily="2" charset="0"/>
              <a:sym typeface="Sora ExtraLight"/>
            </a:endParaRPr>
          </a:p>
        </p:txBody>
      </p:sp>
      <p:sp>
        <p:nvSpPr>
          <p:cNvPr id="530" name="Google Shape;530;p60">
            <a:extLst>
              <a:ext uri="{FF2B5EF4-FFF2-40B4-BE49-F238E27FC236}">
                <a16:creationId xmlns:a16="http://schemas.microsoft.com/office/drawing/2014/main" id="{B3968724-2945-EFEF-F73A-B8AB8897D068}"/>
              </a:ext>
            </a:extLst>
          </p:cNvPr>
          <p:cNvSpPr txBox="1"/>
          <p:nvPr/>
        </p:nvSpPr>
        <p:spPr>
          <a:xfrm>
            <a:off x="313801" y="834000"/>
            <a:ext cx="5624908" cy="2431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Experience Principles</a:t>
            </a:r>
            <a:endParaRPr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Tactile · Textured · Visceral · Physical presence · Slow · Intimate · Permanence </a:t>
            </a:r>
            <a:br>
              <a:rPr lang="en-GB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</a:br>
            <a:endParaRPr lang="en-US" dirty="0">
              <a:solidFill>
                <a:schemeClr val="tx1"/>
              </a:solidFill>
              <a:latin typeface="Sora"/>
              <a:ea typeface="Sora"/>
              <a:cs typeface="Sora"/>
              <a:sym typeface="Sora Medium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"/>
                <a:ea typeface="Sora"/>
                <a:cs typeface="Sora"/>
                <a:sym typeface="Sora Medium"/>
              </a:rPr>
              <a:t>Forms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Textile · Quilt · Pottery · </a:t>
            </a:r>
            <a:r>
              <a:rPr lang="en-US" dirty="0" err="1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Jewellery</a:t>
            </a:r>
            <a:r>
              <a:rPr lang="en-US" dirty="0">
                <a:solidFill>
                  <a:schemeClr val="tx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 · Cards · Sculpture · Ceramics · 3D-printed object · Physical token</a:t>
            </a:r>
            <a:endParaRPr lang="en-GB" dirty="0">
              <a:solidFill>
                <a:schemeClr val="tx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584C74-DFCD-C68B-104D-435C8B567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5"/>
          <a:stretch>
            <a:fillRect/>
          </a:stretch>
        </p:blipFill>
        <p:spPr bwMode="auto">
          <a:xfrm>
            <a:off x="4500135" y="3358689"/>
            <a:ext cx="2125343" cy="181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2E28F8-39C5-61C7-E9CB-14794F19A23E}"/>
              </a:ext>
            </a:extLst>
          </p:cNvPr>
          <p:cNvSpPr txBox="1"/>
          <p:nvPr/>
        </p:nvSpPr>
        <p:spPr>
          <a:xfrm>
            <a:off x="3078811" y="4628948"/>
            <a:ext cx="1421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Data Pottery / Alice </a:t>
            </a:r>
            <a:r>
              <a:rPr lang="en-IN" sz="1100" i="0" dirty="0" err="1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Thudt</a:t>
            </a:r>
            <a:endParaRPr lang="en-IN" sz="1100" i="0" dirty="0">
              <a:solidFill>
                <a:srgbClr val="171717"/>
              </a:solidFill>
              <a:effectLst/>
              <a:latin typeface="Sora" pitchFamily="2" charset="0"/>
              <a:cs typeface="Sor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35750-B4B6-DD65-4E12-31EA2E9E3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11" y="20283"/>
            <a:ext cx="2655708" cy="512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DD6374-3539-3CC0-AB60-AD99D3128496}"/>
              </a:ext>
            </a:extLst>
          </p:cNvPr>
          <p:cNvSpPr txBox="1"/>
          <p:nvPr/>
        </p:nvSpPr>
        <p:spPr>
          <a:xfrm>
            <a:off x="4500135" y="122354"/>
            <a:ext cx="20118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buNone/>
            </a:pPr>
            <a:r>
              <a:rPr lang="en-IN" sz="1100" i="0" dirty="0">
                <a:solidFill>
                  <a:srgbClr val="171717"/>
                </a:solidFill>
                <a:effectLst/>
                <a:latin typeface="Sora" pitchFamily="2" charset="0"/>
                <a:cs typeface="Sora" pitchFamily="2" charset="0"/>
              </a:rPr>
              <a:t>Binge </a:t>
            </a:r>
            <a:r>
              <a:rPr lang="en-IN" sz="1100" dirty="0">
                <a:solidFill>
                  <a:srgbClr val="171717"/>
                </a:solidFill>
                <a:latin typeface="Sora" pitchFamily="2" charset="0"/>
                <a:cs typeface="Sora" pitchFamily="2" charset="0"/>
              </a:rPr>
              <a:t>Blanket / Parvathy Raju </a:t>
            </a:r>
            <a:r>
              <a:rPr lang="en-IN" sz="1100" dirty="0" err="1">
                <a:solidFill>
                  <a:srgbClr val="171717"/>
                </a:solidFill>
                <a:latin typeface="Sora" pitchFamily="2" charset="0"/>
                <a:cs typeface="Sora" pitchFamily="2" charset="0"/>
              </a:rPr>
              <a:t>Arangath</a:t>
            </a:r>
            <a:r>
              <a:rPr lang="en-IN" sz="1100" dirty="0">
                <a:solidFill>
                  <a:srgbClr val="171717"/>
                </a:solidFill>
                <a:latin typeface="Sora" pitchFamily="2" charset="0"/>
                <a:cs typeface="Sora" pitchFamily="2" charset="0"/>
              </a:rPr>
              <a:t> </a:t>
            </a:r>
            <a:endParaRPr lang="en-IN" sz="1100" i="0" dirty="0">
              <a:solidFill>
                <a:srgbClr val="171717"/>
              </a:solidFill>
              <a:effectLst/>
              <a:latin typeface="Sora" pitchFamily="2" charset="0"/>
              <a:cs typeface="Sora" pitchFamily="2" charset="0"/>
            </a:endParaRPr>
          </a:p>
        </p:txBody>
      </p:sp>
      <p:sp>
        <p:nvSpPr>
          <p:cNvPr id="5" name="Google Shape;345;p40">
            <a:extLst>
              <a:ext uri="{FF2B5EF4-FFF2-40B4-BE49-F238E27FC236}">
                <a16:creationId xmlns:a16="http://schemas.microsoft.com/office/drawing/2014/main" id="{9C73742B-5F08-E606-CE31-7FEA42987A36}"/>
              </a:ext>
            </a:extLst>
          </p:cNvPr>
          <p:cNvSpPr/>
          <p:nvPr/>
        </p:nvSpPr>
        <p:spPr>
          <a:xfrm>
            <a:off x="0" y="-7494"/>
            <a:ext cx="9144000" cy="52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algn="ctr"/>
            <a:endParaRPr sz="1260"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2934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1"/>
    </mc:Choice>
    <mc:Fallback xmlns="">
      <p:transition spd="slow" advTm="7140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1B1B1B"/>
      </a:dk1>
      <a:lt1>
        <a:srgbClr val="FFFFFF"/>
      </a:lt1>
      <a:dk2>
        <a:srgbClr val="1B1B1B"/>
      </a:dk2>
      <a:lt2>
        <a:srgbClr val="D2D5DD"/>
      </a:lt2>
      <a:accent1>
        <a:srgbClr val="FF6865"/>
      </a:accent1>
      <a:accent2>
        <a:srgbClr val="43387C"/>
      </a:accent2>
      <a:accent3>
        <a:srgbClr val="679A71"/>
      </a:accent3>
      <a:accent4>
        <a:srgbClr val="E9C569"/>
      </a:accent4>
      <a:accent5>
        <a:srgbClr val="782E58"/>
      </a:accent5>
      <a:accent6>
        <a:srgbClr val="D2D5DD"/>
      </a:accent6>
      <a:hlink>
        <a:srgbClr val="FF68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</TotalTime>
  <Words>378</Words>
  <Application>Microsoft Macintosh PowerPoint</Application>
  <PresentationFormat>On-screen Show (16:9)</PresentationFormat>
  <Paragraphs>55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Sora</vt:lpstr>
      <vt:lpstr>Merriweather</vt:lpstr>
      <vt:lpstr>Gambetta</vt:lpstr>
      <vt:lpstr>Sora ExtraLight</vt:lpstr>
      <vt:lpstr>Arial</vt:lpstr>
      <vt:lpstr>Sora Light</vt:lpstr>
      <vt:lpstr>Sora SemiBold</vt:lpstr>
      <vt:lpstr>Simple Light</vt:lpstr>
      <vt:lpstr>Simple Light</vt:lpstr>
      <vt:lpstr>www.revisual.co</vt:lpstr>
      <vt:lpstr>www.revisual.co</vt:lpstr>
      <vt:lpstr>PowerPoint Presentation</vt:lpstr>
      <vt:lpstr>www.revisual.co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Gurman Bhatia</cp:lastModifiedBy>
  <cp:revision>76</cp:revision>
  <dcterms:modified xsi:type="dcterms:W3CDTF">2026-01-12T18:24:30Z</dcterms:modified>
</cp:coreProperties>
</file>